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76" r:id="rId3"/>
    <p:sldId id="262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D18"/>
    <a:srgbClr val="242321"/>
    <a:srgbClr val="2D2C29"/>
    <a:srgbClr val="2D4544"/>
    <a:srgbClr val="194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028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nibo.it/it/didattica/iscrizioni-trasferimenti-e-laurea/piano-di-studi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idatticasociale.svic@unibo.i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nibo.it/it/didattica/iscrizioni-trasferimenti-e-laurea/piano-di-studi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idatticasociale.svic@unibo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9A7A8-5DF8-4F01-BD93-9FF038758E9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C02353-90A6-4751-9897-863C572FC8E6}">
      <dgm:prSet custT="1"/>
      <dgm:spPr/>
      <dgm:t>
        <a:bodyPr/>
        <a:lstStyle/>
        <a:p>
          <a:pPr>
            <a:defRPr cap="all"/>
          </a:pPr>
          <a:r>
            <a:rPr lang="it-IT" sz="1400" cap="none" dirty="0">
              <a:solidFill>
                <a:srgbClr val="242321"/>
              </a:solidFill>
              <a:latin typeface="+mn-lt"/>
            </a:rPr>
            <a:t>Controlla che </a:t>
          </a:r>
          <a:r>
            <a:rPr lang="it-IT" sz="1400" b="0" cap="none" dirty="0">
              <a:solidFill>
                <a:srgbClr val="242321"/>
              </a:solidFill>
              <a:latin typeface="+mn-lt"/>
            </a:rPr>
            <a:t>l’insegnamento che vuoi seguire sia presente nei corsi di Servizio Sociale, SPOSI o SVIC</a:t>
          </a:r>
          <a:endParaRPr lang="en-US" sz="1400" cap="none" dirty="0">
            <a:solidFill>
              <a:srgbClr val="242321"/>
            </a:solidFill>
            <a:latin typeface="+mn-lt"/>
          </a:endParaRPr>
        </a:p>
      </dgm:t>
    </dgm:pt>
    <dgm:pt modelId="{DDB6FE13-CF79-4FA3-A1AF-4C46E8A548EC}" type="parTrans" cxnId="{9F616C0E-1B17-4960-9333-DEC78B98BA03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B49610EB-3313-4AA7-94CB-194FDF6A94EB}" type="sibTrans" cxnId="{9F616C0E-1B17-4960-9333-DEC78B98BA03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7F74477A-F8F7-4F63-A507-083527654A1E}">
      <dgm:prSet custT="1"/>
      <dgm:spPr/>
      <dgm:t>
        <a:bodyPr/>
        <a:lstStyle/>
        <a:p>
          <a:pPr>
            <a:defRPr cap="all"/>
          </a:pPr>
          <a:r>
            <a:rPr lang="it-IT" sz="1400" cap="none" dirty="0">
              <a:solidFill>
                <a:srgbClr val="242321"/>
              </a:solidFill>
              <a:latin typeface="+mn-lt"/>
            </a:rPr>
            <a:t>Attendi l’apertura del </a:t>
          </a:r>
          <a:r>
            <a:rPr lang="it-IT" sz="1400" b="1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piano di studi online</a:t>
          </a:r>
          <a:r>
            <a:rPr lang="it-IT" sz="1400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rPr>
            <a:t>, </a:t>
          </a:r>
          <a:r>
            <a:rPr lang="it-IT" sz="1400" cap="none" dirty="0">
              <a:solidFill>
                <a:srgbClr val="242321"/>
              </a:solidFill>
              <a:latin typeface="+mn-lt"/>
            </a:rPr>
            <a:t>fissata per il </a:t>
          </a:r>
          <a:r>
            <a:rPr lang="it-IT" sz="1400" b="1" cap="none" dirty="0">
              <a:solidFill>
                <a:srgbClr val="242321"/>
              </a:solidFill>
              <a:latin typeface="+mn-lt"/>
            </a:rPr>
            <a:t>22 febbraio</a:t>
          </a:r>
          <a:endParaRPr lang="en-US" sz="1400" cap="none" dirty="0">
            <a:solidFill>
              <a:srgbClr val="242321"/>
            </a:solidFill>
            <a:latin typeface="+mn-lt"/>
          </a:endParaRPr>
        </a:p>
      </dgm:t>
    </dgm:pt>
    <dgm:pt modelId="{98868444-D7B9-4FB0-9C61-040F86D13BD3}" type="parTrans" cxnId="{3B705388-6E86-4DCC-A33A-67140B5379FA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B4C9AA50-F1DD-41D3-8769-016E0E2B3F78}" type="sibTrans" cxnId="{3B705388-6E86-4DCC-A33A-67140B5379FA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3CE96152-8417-43C7-827F-EB71EB66D3D2}">
      <dgm:prSet custT="1"/>
      <dgm:spPr/>
      <dgm:t>
        <a:bodyPr/>
        <a:lstStyle/>
        <a:p>
          <a:pPr>
            <a:defRPr cap="all"/>
          </a:pPr>
          <a:r>
            <a:rPr lang="it-IT" sz="1400" b="0" i="0" u="none" cap="none" dirty="0">
              <a:solidFill>
                <a:srgbClr val="242321"/>
              </a:solidFill>
              <a:latin typeface="+mn-lt"/>
            </a:rPr>
            <a:t>P</a:t>
          </a:r>
          <a:r>
            <a:rPr lang="it-IT" sz="1400" b="0" cap="none" dirty="0">
              <a:solidFill>
                <a:srgbClr val="242321"/>
              </a:solidFill>
              <a:latin typeface="+mn-lt"/>
            </a:rPr>
            <a:t>resenta il piano di studi online entro la scadenza </a:t>
          </a:r>
          <a:r>
            <a:rPr lang="it-IT" sz="1400" cap="none" dirty="0">
              <a:solidFill>
                <a:srgbClr val="242321"/>
              </a:solidFill>
              <a:latin typeface="+mn-lt"/>
            </a:rPr>
            <a:t>del </a:t>
          </a:r>
          <a:r>
            <a:rPr lang="it-IT" sz="1400" b="1" cap="none" dirty="0">
              <a:solidFill>
                <a:srgbClr val="242321"/>
              </a:solidFill>
              <a:latin typeface="+mn-lt"/>
            </a:rPr>
            <a:t>26 marzo</a:t>
          </a:r>
          <a:endParaRPr lang="en-US" sz="1400" cap="none" dirty="0">
            <a:solidFill>
              <a:srgbClr val="242321"/>
            </a:solidFill>
            <a:latin typeface="+mn-lt"/>
          </a:endParaRPr>
        </a:p>
      </dgm:t>
    </dgm:pt>
    <dgm:pt modelId="{9B4E9380-452C-4B1C-9BFE-C09CEFAF69E8}" type="parTrans" cxnId="{C38FADCF-ED11-437B-A2C6-DC1189889721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24ED3943-4942-468A-A71E-A5A7A7F59C3D}" type="sibTrans" cxnId="{C38FADCF-ED11-437B-A2C6-DC1189889721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6D5C661D-5423-0846-8178-06AA65958E1E}" type="pres">
      <dgm:prSet presAssocID="{9209A7A8-5DF8-4F01-BD93-9FF038758E95}" presName="Name0" presStyleCnt="0">
        <dgm:presLayoutVars>
          <dgm:dir/>
          <dgm:resizeHandles val="exact"/>
        </dgm:presLayoutVars>
      </dgm:prSet>
      <dgm:spPr/>
    </dgm:pt>
    <dgm:pt modelId="{56C2CD48-9075-C048-B0E5-444FA4BC5F94}" type="pres">
      <dgm:prSet presAssocID="{D8C02353-90A6-4751-9897-863C572FC8E6}" presName="node" presStyleLbl="node1" presStyleIdx="0" presStyleCnt="3">
        <dgm:presLayoutVars>
          <dgm:bulletEnabled val="1"/>
        </dgm:presLayoutVars>
      </dgm:prSet>
      <dgm:spPr/>
    </dgm:pt>
    <dgm:pt modelId="{11484A95-2291-964E-99FF-5B6EE000E419}" type="pres">
      <dgm:prSet presAssocID="{B49610EB-3313-4AA7-94CB-194FDF6A94EB}" presName="sibTrans" presStyleLbl="sibTrans2D1" presStyleIdx="0" presStyleCnt="2"/>
      <dgm:spPr/>
    </dgm:pt>
    <dgm:pt modelId="{36BB0B4B-ED12-1C47-AD7E-5A7091910A8F}" type="pres">
      <dgm:prSet presAssocID="{B49610EB-3313-4AA7-94CB-194FDF6A94EB}" presName="connectorText" presStyleLbl="sibTrans2D1" presStyleIdx="0" presStyleCnt="2"/>
      <dgm:spPr/>
    </dgm:pt>
    <dgm:pt modelId="{4F82E125-1567-F543-B57F-8CB97D4CCD5E}" type="pres">
      <dgm:prSet presAssocID="{7F74477A-F8F7-4F63-A507-083527654A1E}" presName="node" presStyleLbl="node1" presStyleIdx="1" presStyleCnt="3">
        <dgm:presLayoutVars>
          <dgm:bulletEnabled val="1"/>
        </dgm:presLayoutVars>
      </dgm:prSet>
      <dgm:spPr/>
    </dgm:pt>
    <dgm:pt modelId="{8A3FAE97-C071-334B-A31B-61BE7F20BB8A}" type="pres">
      <dgm:prSet presAssocID="{B4C9AA50-F1DD-41D3-8769-016E0E2B3F78}" presName="sibTrans" presStyleLbl="sibTrans2D1" presStyleIdx="1" presStyleCnt="2"/>
      <dgm:spPr/>
    </dgm:pt>
    <dgm:pt modelId="{B1DE14E2-CD7A-9F43-BB02-AA3F263E725A}" type="pres">
      <dgm:prSet presAssocID="{B4C9AA50-F1DD-41D3-8769-016E0E2B3F78}" presName="connectorText" presStyleLbl="sibTrans2D1" presStyleIdx="1" presStyleCnt="2"/>
      <dgm:spPr/>
    </dgm:pt>
    <dgm:pt modelId="{B20F1DCF-6594-1D47-AB71-F0C5B53C5E78}" type="pres">
      <dgm:prSet presAssocID="{3CE96152-8417-43C7-827F-EB71EB66D3D2}" presName="node" presStyleLbl="node1" presStyleIdx="2" presStyleCnt="3">
        <dgm:presLayoutVars>
          <dgm:bulletEnabled val="1"/>
        </dgm:presLayoutVars>
      </dgm:prSet>
      <dgm:spPr/>
    </dgm:pt>
  </dgm:ptLst>
  <dgm:cxnLst>
    <dgm:cxn modelId="{33EB6002-285F-4847-9117-A5905E23CF94}" type="presOf" srcId="{7F74477A-F8F7-4F63-A507-083527654A1E}" destId="{4F82E125-1567-F543-B57F-8CB97D4CCD5E}" srcOrd="0" destOrd="0" presId="urn:microsoft.com/office/officeart/2005/8/layout/process1"/>
    <dgm:cxn modelId="{1E061403-1694-2743-9DF7-8A28E7FC5401}" type="presOf" srcId="{B49610EB-3313-4AA7-94CB-194FDF6A94EB}" destId="{11484A95-2291-964E-99FF-5B6EE000E419}" srcOrd="0" destOrd="0" presId="urn:microsoft.com/office/officeart/2005/8/layout/process1"/>
    <dgm:cxn modelId="{9F616C0E-1B17-4960-9333-DEC78B98BA03}" srcId="{9209A7A8-5DF8-4F01-BD93-9FF038758E95}" destId="{D8C02353-90A6-4751-9897-863C572FC8E6}" srcOrd="0" destOrd="0" parTransId="{DDB6FE13-CF79-4FA3-A1AF-4C46E8A548EC}" sibTransId="{B49610EB-3313-4AA7-94CB-194FDF6A94EB}"/>
    <dgm:cxn modelId="{0DF11F4F-5157-6544-9320-4DD067AC219A}" type="presOf" srcId="{B4C9AA50-F1DD-41D3-8769-016E0E2B3F78}" destId="{B1DE14E2-CD7A-9F43-BB02-AA3F263E725A}" srcOrd="1" destOrd="0" presId="urn:microsoft.com/office/officeart/2005/8/layout/process1"/>
    <dgm:cxn modelId="{E7DE6A53-B4D4-014D-83F8-8485F3750E3D}" type="presOf" srcId="{B49610EB-3313-4AA7-94CB-194FDF6A94EB}" destId="{36BB0B4B-ED12-1C47-AD7E-5A7091910A8F}" srcOrd="1" destOrd="0" presId="urn:microsoft.com/office/officeart/2005/8/layout/process1"/>
    <dgm:cxn modelId="{2CB4D56B-FFC2-914C-8049-989330715C3B}" type="presOf" srcId="{9209A7A8-5DF8-4F01-BD93-9FF038758E95}" destId="{6D5C661D-5423-0846-8178-06AA65958E1E}" srcOrd="0" destOrd="0" presId="urn:microsoft.com/office/officeart/2005/8/layout/process1"/>
    <dgm:cxn modelId="{3B705388-6E86-4DCC-A33A-67140B5379FA}" srcId="{9209A7A8-5DF8-4F01-BD93-9FF038758E95}" destId="{7F74477A-F8F7-4F63-A507-083527654A1E}" srcOrd="1" destOrd="0" parTransId="{98868444-D7B9-4FB0-9C61-040F86D13BD3}" sibTransId="{B4C9AA50-F1DD-41D3-8769-016E0E2B3F78}"/>
    <dgm:cxn modelId="{C38FADCF-ED11-437B-A2C6-DC1189889721}" srcId="{9209A7A8-5DF8-4F01-BD93-9FF038758E95}" destId="{3CE96152-8417-43C7-827F-EB71EB66D3D2}" srcOrd="2" destOrd="0" parTransId="{9B4E9380-452C-4B1C-9BFE-C09CEFAF69E8}" sibTransId="{24ED3943-4942-468A-A71E-A5A7A7F59C3D}"/>
    <dgm:cxn modelId="{B7634CDF-AA87-DF4B-8C89-7425790D4F70}" type="presOf" srcId="{D8C02353-90A6-4751-9897-863C572FC8E6}" destId="{56C2CD48-9075-C048-B0E5-444FA4BC5F94}" srcOrd="0" destOrd="0" presId="urn:microsoft.com/office/officeart/2005/8/layout/process1"/>
    <dgm:cxn modelId="{004899E3-3E83-AA42-85A9-18AF0424D0AD}" type="presOf" srcId="{3CE96152-8417-43C7-827F-EB71EB66D3D2}" destId="{B20F1DCF-6594-1D47-AB71-F0C5B53C5E78}" srcOrd="0" destOrd="0" presId="urn:microsoft.com/office/officeart/2005/8/layout/process1"/>
    <dgm:cxn modelId="{89C0EEE4-22F9-6D4C-9D25-340DB23729B8}" type="presOf" srcId="{B4C9AA50-F1DD-41D3-8769-016E0E2B3F78}" destId="{8A3FAE97-C071-334B-A31B-61BE7F20BB8A}" srcOrd="0" destOrd="0" presId="urn:microsoft.com/office/officeart/2005/8/layout/process1"/>
    <dgm:cxn modelId="{32462EC8-DC9F-E14B-9C4C-69D3CAE2BC3F}" type="presParOf" srcId="{6D5C661D-5423-0846-8178-06AA65958E1E}" destId="{56C2CD48-9075-C048-B0E5-444FA4BC5F94}" srcOrd="0" destOrd="0" presId="urn:microsoft.com/office/officeart/2005/8/layout/process1"/>
    <dgm:cxn modelId="{315AE832-BB9E-D74A-A8C5-04DBCCEC2830}" type="presParOf" srcId="{6D5C661D-5423-0846-8178-06AA65958E1E}" destId="{11484A95-2291-964E-99FF-5B6EE000E419}" srcOrd="1" destOrd="0" presId="urn:microsoft.com/office/officeart/2005/8/layout/process1"/>
    <dgm:cxn modelId="{E0984BD2-7DC0-344D-B429-B264EAC3362C}" type="presParOf" srcId="{11484A95-2291-964E-99FF-5B6EE000E419}" destId="{36BB0B4B-ED12-1C47-AD7E-5A7091910A8F}" srcOrd="0" destOrd="0" presId="urn:microsoft.com/office/officeart/2005/8/layout/process1"/>
    <dgm:cxn modelId="{3C79470F-831B-E74D-97EB-21908E2C3FA2}" type="presParOf" srcId="{6D5C661D-5423-0846-8178-06AA65958E1E}" destId="{4F82E125-1567-F543-B57F-8CB97D4CCD5E}" srcOrd="2" destOrd="0" presId="urn:microsoft.com/office/officeart/2005/8/layout/process1"/>
    <dgm:cxn modelId="{8D17EC3B-200A-7E47-9817-E1C31CB41BF8}" type="presParOf" srcId="{6D5C661D-5423-0846-8178-06AA65958E1E}" destId="{8A3FAE97-C071-334B-A31B-61BE7F20BB8A}" srcOrd="3" destOrd="0" presId="urn:microsoft.com/office/officeart/2005/8/layout/process1"/>
    <dgm:cxn modelId="{0C6D62FA-C52F-B240-B8B4-D72812E8C1FB}" type="presParOf" srcId="{8A3FAE97-C071-334B-A31B-61BE7F20BB8A}" destId="{B1DE14E2-CD7A-9F43-BB02-AA3F263E725A}" srcOrd="0" destOrd="0" presId="urn:microsoft.com/office/officeart/2005/8/layout/process1"/>
    <dgm:cxn modelId="{995C5A0D-BEDB-2242-BC5A-E0CDA8DCCF0F}" type="presParOf" srcId="{6D5C661D-5423-0846-8178-06AA65958E1E}" destId="{B20F1DCF-6594-1D47-AB71-F0C5B53C5E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9A7A8-5DF8-4F01-BD93-9FF038758E9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C02353-90A6-4751-9897-863C572FC8E6}">
      <dgm:prSet custT="1"/>
      <dgm:spPr/>
      <dgm:t>
        <a:bodyPr/>
        <a:lstStyle/>
        <a:p>
          <a:pPr>
            <a:defRPr cap="all"/>
          </a:pPr>
          <a:r>
            <a:rPr lang="it-IT" sz="1400" b="0" i="0" u="none" cap="none" dirty="0">
              <a:solidFill>
                <a:srgbClr val="242321"/>
              </a:solidFill>
            </a:rPr>
            <a:t>Chiedi via mail il nullaosta alla Segreteria del corso a cui appartiene l’insegnamento che vuoi seguire</a:t>
          </a:r>
          <a:endParaRPr lang="en-US" sz="1400" cap="none" dirty="0">
            <a:solidFill>
              <a:srgbClr val="242321"/>
            </a:solidFill>
          </a:endParaRPr>
        </a:p>
      </dgm:t>
    </dgm:pt>
    <dgm:pt modelId="{DDB6FE13-CF79-4FA3-A1AF-4C46E8A548EC}" type="parTrans" cxnId="{9F616C0E-1B17-4960-9333-DEC78B98BA03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B49610EB-3313-4AA7-94CB-194FDF6A94EB}" type="sibTrans" cxnId="{9F616C0E-1B17-4960-9333-DEC78B98BA03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7F74477A-F8F7-4F63-A507-083527654A1E}">
      <dgm:prSet custT="1"/>
      <dgm:spPr/>
      <dgm:t>
        <a:bodyPr/>
        <a:lstStyle/>
        <a:p>
          <a:pPr>
            <a:defRPr cap="all"/>
          </a:pPr>
          <a:r>
            <a:rPr lang="it-IT" sz="1400" b="0" i="0" u="none" cap="none" dirty="0">
              <a:solidFill>
                <a:srgbClr val="242321"/>
              </a:solidFill>
            </a:rPr>
            <a:t>Inoltra la richiesta a </a:t>
          </a:r>
          <a:r>
            <a:rPr lang="it-IT" sz="1400" b="0" i="0" u="none" cap="none" dirty="0">
              <a:solidFill>
                <a:schemeClr val="bg2">
                  <a:lumMod val="40000"/>
                  <a:lumOff val="6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didatticasociale.svic@unibo.it</a:t>
          </a:r>
          <a:endParaRPr lang="it-IT" sz="1400" b="0" i="0" u="none" cap="none" dirty="0">
            <a:solidFill>
              <a:schemeClr val="bg2">
                <a:lumMod val="40000"/>
                <a:lumOff val="60000"/>
              </a:schemeClr>
            </a:solidFill>
          </a:endParaRPr>
        </a:p>
        <a:p>
          <a:pPr>
            <a:defRPr cap="all"/>
          </a:pPr>
          <a:r>
            <a:rPr lang="it-IT" sz="1400" b="0" i="0" u="none" cap="none" dirty="0">
              <a:solidFill>
                <a:srgbClr val="242321"/>
              </a:solidFill>
            </a:rPr>
            <a:t>che ti fornirà le istruzioni per procedere</a:t>
          </a:r>
          <a:endParaRPr lang="en-US" sz="1400" cap="none" dirty="0">
            <a:solidFill>
              <a:srgbClr val="242321"/>
            </a:solidFill>
          </a:endParaRPr>
        </a:p>
      </dgm:t>
    </dgm:pt>
    <dgm:pt modelId="{98868444-D7B9-4FB0-9C61-040F86D13BD3}" type="parTrans" cxnId="{3B705388-6E86-4DCC-A33A-67140B5379FA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B4C9AA50-F1DD-41D3-8769-016E0E2B3F78}" type="sibTrans" cxnId="{3B705388-6E86-4DCC-A33A-67140B5379FA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3CE96152-8417-43C7-827F-EB71EB66D3D2}">
      <dgm:prSet custT="1"/>
      <dgm:spPr/>
      <dgm:t>
        <a:bodyPr/>
        <a:lstStyle/>
        <a:p>
          <a:pPr>
            <a:defRPr cap="all"/>
          </a:pPr>
          <a:r>
            <a:rPr lang="it-IT" sz="1400" b="0" i="0" u="none" cap="none" dirty="0">
              <a:solidFill>
                <a:srgbClr val="242321"/>
              </a:solidFill>
            </a:rPr>
            <a:t>Presenta tramite cartaceo la richiesta di inserimento degli esami esterni al Consiglio di Corso</a:t>
          </a:r>
          <a:endParaRPr lang="en-US" sz="1400" cap="none" dirty="0">
            <a:solidFill>
              <a:srgbClr val="242321"/>
            </a:solidFill>
          </a:endParaRPr>
        </a:p>
      </dgm:t>
    </dgm:pt>
    <dgm:pt modelId="{9B4E9380-452C-4B1C-9BFE-C09CEFAF69E8}" type="parTrans" cxnId="{C38FADCF-ED11-437B-A2C6-DC1189889721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24ED3943-4942-468A-A71E-A5A7A7F59C3D}" type="sibTrans" cxnId="{C38FADCF-ED11-437B-A2C6-DC1189889721}">
      <dgm:prSet/>
      <dgm:spPr/>
      <dgm:t>
        <a:bodyPr/>
        <a:lstStyle/>
        <a:p>
          <a:endParaRPr lang="en-US">
            <a:solidFill>
              <a:srgbClr val="323D18"/>
            </a:solidFill>
          </a:endParaRPr>
        </a:p>
      </dgm:t>
    </dgm:pt>
    <dgm:pt modelId="{6D5C661D-5423-0846-8178-06AA65958E1E}" type="pres">
      <dgm:prSet presAssocID="{9209A7A8-5DF8-4F01-BD93-9FF038758E95}" presName="Name0" presStyleCnt="0">
        <dgm:presLayoutVars>
          <dgm:dir/>
          <dgm:resizeHandles val="exact"/>
        </dgm:presLayoutVars>
      </dgm:prSet>
      <dgm:spPr/>
    </dgm:pt>
    <dgm:pt modelId="{56C2CD48-9075-C048-B0E5-444FA4BC5F94}" type="pres">
      <dgm:prSet presAssocID="{D8C02353-90A6-4751-9897-863C572FC8E6}" presName="node" presStyleLbl="node1" presStyleIdx="0" presStyleCnt="3">
        <dgm:presLayoutVars>
          <dgm:bulletEnabled val="1"/>
        </dgm:presLayoutVars>
      </dgm:prSet>
      <dgm:spPr/>
    </dgm:pt>
    <dgm:pt modelId="{11484A95-2291-964E-99FF-5B6EE000E419}" type="pres">
      <dgm:prSet presAssocID="{B49610EB-3313-4AA7-94CB-194FDF6A94EB}" presName="sibTrans" presStyleLbl="sibTrans2D1" presStyleIdx="0" presStyleCnt="2"/>
      <dgm:spPr/>
    </dgm:pt>
    <dgm:pt modelId="{36BB0B4B-ED12-1C47-AD7E-5A7091910A8F}" type="pres">
      <dgm:prSet presAssocID="{B49610EB-3313-4AA7-94CB-194FDF6A94EB}" presName="connectorText" presStyleLbl="sibTrans2D1" presStyleIdx="0" presStyleCnt="2"/>
      <dgm:spPr/>
    </dgm:pt>
    <dgm:pt modelId="{4F82E125-1567-F543-B57F-8CB97D4CCD5E}" type="pres">
      <dgm:prSet presAssocID="{7F74477A-F8F7-4F63-A507-083527654A1E}" presName="node" presStyleLbl="node1" presStyleIdx="1" presStyleCnt="3" custScaleX="115105">
        <dgm:presLayoutVars>
          <dgm:bulletEnabled val="1"/>
        </dgm:presLayoutVars>
      </dgm:prSet>
      <dgm:spPr/>
    </dgm:pt>
    <dgm:pt modelId="{8A3FAE97-C071-334B-A31B-61BE7F20BB8A}" type="pres">
      <dgm:prSet presAssocID="{B4C9AA50-F1DD-41D3-8769-016E0E2B3F78}" presName="sibTrans" presStyleLbl="sibTrans2D1" presStyleIdx="1" presStyleCnt="2"/>
      <dgm:spPr/>
    </dgm:pt>
    <dgm:pt modelId="{B1DE14E2-CD7A-9F43-BB02-AA3F263E725A}" type="pres">
      <dgm:prSet presAssocID="{B4C9AA50-F1DD-41D3-8769-016E0E2B3F78}" presName="connectorText" presStyleLbl="sibTrans2D1" presStyleIdx="1" presStyleCnt="2"/>
      <dgm:spPr/>
    </dgm:pt>
    <dgm:pt modelId="{B20F1DCF-6594-1D47-AB71-F0C5B53C5E78}" type="pres">
      <dgm:prSet presAssocID="{3CE96152-8417-43C7-827F-EB71EB66D3D2}" presName="node" presStyleLbl="node1" presStyleIdx="2" presStyleCnt="3">
        <dgm:presLayoutVars>
          <dgm:bulletEnabled val="1"/>
        </dgm:presLayoutVars>
      </dgm:prSet>
      <dgm:spPr/>
    </dgm:pt>
  </dgm:ptLst>
  <dgm:cxnLst>
    <dgm:cxn modelId="{33EB6002-285F-4847-9117-A5905E23CF94}" type="presOf" srcId="{7F74477A-F8F7-4F63-A507-083527654A1E}" destId="{4F82E125-1567-F543-B57F-8CB97D4CCD5E}" srcOrd="0" destOrd="0" presId="urn:microsoft.com/office/officeart/2005/8/layout/process1"/>
    <dgm:cxn modelId="{1E061403-1694-2743-9DF7-8A28E7FC5401}" type="presOf" srcId="{B49610EB-3313-4AA7-94CB-194FDF6A94EB}" destId="{11484A95-2291-964E-99FF-5B6EE000E419}" srcOrd="0" destOrd="0" presId="urn:microsoft.com/office/officeart/2005/8/layout/process1"/>
    <dgm:cxn modelId="{9F616C0E-1B17-4960-9333-DEC78B98BA03}" srcId="{9209A7A8-5DF8-4F01-BD93-9FF038758E95}" destId="{D8C02353-90A6-4751-9897-863C572FC8E6}" srcOrd="0" destOrd="0" parTransId="{DDB6FE13-CF79-4FA3-A1AF-4C46E8A548EC}" sibTransId="{B49610EB-3313-4AA7-94CB-194FDF6A94EB}"/>
    <dgm:cxn modelId="{0DF11F4F-5157-6544-9320-4DD067AC219A}" type="presOf" srcId="{B4C9AA50-F1DD-41D3-8769-016E0E2B3F78}" destId="{B1DE14E2-CD7A-9F43-BB02-AA3F263E725A}" srcOrd="1" destOrd="0" presId="urn:microsoft.com/office/officeart/2005/8/layout/process1"/>
    <dgm:cxn modelId="{E7DE6A53-B4D4-014D-83F8-8485F3750E3D}" type="presOf" srcId="{B49610EB-3313-4AA7-94CB-194FDF6A94EB}" destId="{36BB0B4B-ED12-1C47-AD7E-5A7091910A8F}" srcOrd="1" destOrd="0" presId="urn:microsoft.com/office/officeart/2005/8/layout/process1"/>
    <dgm:cxn modelId="{2CB4D56B-FFC2-914C-8049-989330715C3B}" type="presOf" srcId="{9209A7A8-5DF8-4F01-BD93-9FF038758E95}" destId="{6D5C661D-5423-0846-8178-06AA65958E1E}" srcOrd="0" destOrd="0" presId="urn:microsoft.com/office/officeart/2005/8/layout/process1"/>
    <dgm:cxn modelId="{3B705388-6E86-4DCC-A33A-67140B5379FA}" srcId="{9209A7A8-5DF8-4F01-BD93-9FF038758E95}" destId="{7F74477A-F8F7-4F63-A507-083527654A1E}" srcOrd="1" destOrd="0" parTransId="{98868444-D7B9-4FB0-9C61-040F86D13BD3}" sibTransId="{B4C9AA50-F1DD-41D3-8769-016E0E2B3F78}"/>
    <dgm:cxn modelId="{C38FADCF-ED11-437B-A2C6-DC1189889721}" srcId="{9209A7A8-5DF8-4F01-BD93-9FF038758E95}" destId="{3CE96152-8417-43C7-827F-EB71EB66D3D2}" srcOrd="2" destOrd="0" parTransId="{9B4E9380-452C-4B1C-9BFE-C09CEFAF69E8}" sibTransId="{24ED3943-4942-468A-A71E-A5A7A7F59C3D}"/>
    <dgm:cxn modelId="{B7634CDF-AA87-DF4B-8C89-7425790D4F70}" type="presOf" srcId="{D8C02353-90A6-4751-9897-863C572FC8E6}" destId="{56C2CD48-9075-C048-B0E5-444FA4BC5F94}" srcOrd="0" destOrd="0" presId="urn:microsoft.com/office/officeart/2005/8/layout/process1"/>
    <dgm:cxn modelId="{004899E3-3E83-AA42-85A9-18AF0424D0AD}" type="presOf" srcId="{3CE96152-8417-43C7-827F-EB71EB66D3D2}" destId="{B20F1DCF-6594-1D47-AB71-F0C5B53C5E78}" srcOrd="0" destOrd="0" presId="urn:microsoft.com/office/officeart/2005/8/layout/process1"/>
    <dgm:cxn modelId="{89C0EEE4-22F9-6D4C-9D25-340DB23729B8}" type="presOf" srcId="{B4C9AA50-F1DD-41D3-8769-016E0E2B3F78}" destId="{8A3FAE97-C071-334B-A31B-61BE7F20BB8A}" srcOrd="0" destOrd="0" presId="urn:microsoft.com/office/officeart/2005/8/layout/process1"/>
    <dgm:cxn modelId="{32462EC8-DC9F-E14B-9C4C-69D3CAE2BC3F}" type="presParOf" srcId="{6D5C661D-5423-0846-8178-06AA65958E1E}" destId="{56C2CD48-9075-C048-B0E5-444FA4BC5F94}" srcOrd="0" destOrd="0" presId="urn:microsoft.com/office/officeart/2005/8/layout/process1"/>
    <dgm:cxn modelId="{315AE832-BB9E-D74A-A8C5-04DBCCEC2830}" type="presParOf" srcId="{6D5C661D-5423-0846-8178-06AA65958E1E}" destId="{11484A95-2291-964E-99FF-5B6EE000E419}" srcOrd="1" destOrd="0" presId="urn:microsoft.com/office/officeart/2005/8/layout/process1"/>
    <dgm:cxn modelId="{E0984BD2-7DC0-344D-B429-B264EAC3362C}" type="presParOf" srcId="{11484A95-2291-964E-99FF-5B6EE000E419}" destId="{36BB0B4B-ED12-1C47-AD7E-5A7091910A8F}" srcOrd="0" destOrd="0" presId="urn:microsoft.com/office/officeart/2005/8/layout/process1"/>
    <dgm:cxn modelId="{3C79470F-831B-E74D-97EB-21908E2C3FA2}" type="presParOf" srcId="{6D5C661D-5423-0846-8178-06AA65958E1E}" destId="{4F82E125-1567-F543-B57F-8CB97D4CCD5E}" srcOrd="2" destOrd="0" presId="urn:microsoft.com/office/officeart/2005/8/layout/process1"/>
    <dgm:cxn modelId="{8D17EC3B-200A-7E47-9817-E1C31CB41BF8}" type="presParOf" srcId="{6D5C661D-5423-0846-8178-06AA65958E1E}" destId="{8A3FAE97-C071-334B-A31B-61BE7F20BB8A}" srcOrd="3" destOrd="0" presId="urn:microsoft.com/office/officeart/2005/8/layout/process1"/>
    <dgm:cxn modelId="{0C6D62FA-C52F-B240-B8B4-D72812E8C1FB}" type="presParOf" srcId="{8A3FAE97-C071-334B-A31B-61BE7F20BB8A}" destId="{B1DE14E2-CD7A-9F43-BB02-AA3F263E725A}" srcOrd="0" destOrd="0" presId="urn:microsoft.com/office/officeart/2005/8/layout/process1"/>
    <dgm:cxn modelId="{995C5A0D-BEDB-2242-BC5A-E0CDA8DCCF0F}" type="presParOf" srcId="{6D5C661D-5423-0846-8178-06AA65958E1E}" destId="{B20F1DCF-6594-1D47-AB71-F0C5B53C5E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2CD48-9075-C048-B0E5-444FA4BC5F94}">
      <dsp:nvSpPr>
        <dsp:cNvPr id="0" name=""/>
        <dsp:cNvSpPr/>
      </dsp:nvSpPr>
      <dsp:spPr>
        <a:xfrm>
          <a:off x="8441" y="414393"/>
          <a:ext cx="2523123" cy="1797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cap="none" dirty="0">
              <a:solidFill>
                <a:srgbClr val="242321"/>
              </a:solidFill>
              <a:latin typeface="+mn-lt"/>
            </a:rPr>
            <a:t>Controlla che </a:t>
          </a:r>
          <a:r>
            <a:rPr lang="it-IT" sz="1400" b="0" kern="1200" cap="none" dirty="0">
              <a:solidFill>
                <a:srgbClr val="242321"/>
              </a:solidFill>
              <a:latin typeface="+mn-lt"/>
            </a:rPr>
            <a:t>l’insegnamento che vuoi seguire sia presente nei corsi di Servizio Sociale, SPOSI o SVIC</a:t>
          </a:r>
          <a:endParaRPr lang="en-US" sz="1400" kern="1200" cap="none" dirty="0">
            <a:solidFill>
              <a:srgbClr val="242321"/>
            </a:solidFill>
            <a:latin typeface="+mn-lt"/>
          </a:endParaRPr>
        </a:p>
      </dsp:txBody>
      <dsp:txXfrm>
        <a:off x="61095" y="467047"/>
        <a:ext cx="2417815" cy="1692417"/>
      </dsp:txXfrm>
    </dsp:sp>
    <dsp:sp modelId="{11484A95-2291-964E-99FF-5B6EE000E419}">
      <dsp:nvSpPr>
        <dsp:cNvPr id="0" name=""/>
        <dsp:cNvSpPr/>
      </dsp:nvSpPr>
      <dsp:spPr>
        <a:xfrm>
          <a:off x="2783877" y="1000388"/>
          <a:ext cx="534902" cy="625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323D18"/>
            </a:solidFill>
          </a:endParaRPr>
        </a:p>
      </dsp:txBody>
      <dsp:txXfrm>
        <a:off x="2783877" y="1125535"/>
        <a:ext cx="374431" cy="375440"/>
      </dsp:txXfrm>
    </dsp:sp>
    <dsp:sp modelId="{4F82E125-1567-F543-B57F-8CB97D4CCD5E}">
      <dsp:nvSpPr>
        <dsp:cNvPr id="0" name=""/>
        <dsp:cNvSpPr/>
      </dsp:nvSpPr>
      <dsp:spPr>
        <a:xfrm>
          <a:off x="3540814" y="414393"/>
          <a:ext cx="2523123" cy="17977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cap="none" dirty="0">
              <a:solidFill>
                <a:srgbClr val="242321"/>
              </a:solidFill>
              <a:latin typeface="+mn-lt"/>
            </a:rPr>
            <a:t>Attendi l’apertura del </a:t>
          </a:r>
          <a:r>
            <a:rPr lang="it-IT" sz="1400" b="1" kern="1200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piano di studi online</a:t>
          </a:r>
          <a:r>
            <a:rPr lang="it-IT" sz="1400" kern="1200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rPr>
            <a:t>, </a:t>
          </a:r>
          <a:r>
            <a:rPr lang="it-IT" sz="1400" kern="1200" cap="none" dirty="0">
              <a:solidFill>
                <a:srgbClr val="242321"/>
              </a:solidFill>
              <a:latin typeface="+mn-lt"/>
            </a:rPr>
            <a:t>fissata per il </a:t>
          </a:r>
          <a:r>
            <a:rPr lang="it-IT" sz="1400" b="1" kern="1200" cap="none" dirty="0">
              <a:solidFill>
                <a:srgbClr val="242321"/>
              </a:solidFill>
              <a:latin typeface="+mn-lt"/>
            </a:rPr>
            <a:t>22 febbraio</a:t>
          </a:r>
          <a:endParaRPr lang="en-US" sz="1400" kern="1200" cap="none" dirty="0">
            <a:solidFill>
              <a:srgbClr val="242321"/>
            </a:solidFill>
            <a:latin typeface="+mn-lt"/>
          </a:endParaRPr>
        </a:p>
      </dsp:txBody>
      <dsp:txXfrm>
        <a:off x="3593468" y="467047"/>
        <a:ext cx="2417815" cy="1692417"/>
      </dsp:txXfrm>
    </dsp:sp>
    <dsp:sp modelId="{8A3FAE97-C071-334B-A31B-61BE7F20BB8A}">
      <dsp:nvSpPr>
        <dsp:cNvPr id="0" name=""/>
        <dsp:cNvSpPr/>
      </dsp:nvSpPr>
      <dsp:spPr>
        <a:xfrm>
          <a:off x="6316249" y="1000388"/>
          <a:ext cx="534902" cy="625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323D18"/>
            </a:solidFill>
          </a:endParaRPr>
        </a:p>
      </dsp:txBody>
      <dsp:txXfrm>
        <a:off x="6316249" y="1125535"/>
        <a:ext cx="374431" cy="375440"/>
      </dsp:txXfrm>
    </dsp:sp>
    <dsp:sp modelId="{B20F1DCF-6594-1D47-AB71-F0C5B53C5E78}">
      <dsp:nvSpPr>
        <dsp:cNvPr id="0" name=""/>
        <dsp:cNvSpPr/>
      </dsp:nvSpPr>
      <dsp:spPr>
        <a:xfrm>
          <a:off x="7073186" y="414393"/>
          <a:ext cx="2523123" cy="1797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0" i="0" u="none" kern="1200" cap="none" dirty="0">
              <a:solidFill>
                <a:srgbClr val="242321"/>
              </a:solidFill>
              <a:latin typeface="+mn-lt"/>
            </a:rPr>
            <a:t>P</a:t>
          </a:r>
          <a:r>
            <a:rPr lang="it-IT" sz="1400" b="0" kern="1200" cap="none" dirty="0">
              <a:solidFill>
                <a:srgbClr val="242321"/>
              </a:solidFill>
              <a:latin typeface="+mn-lt"/>
            </a:rPr>
            <a:t>resenta il piano di studi online entro la scadenza </a:t>
          </a:r>
          <a:r>
            <a:rPr lang="it-IT" sz="1400" kern="1200" cap="none" dirty="0">
              <a:solidFill>
                <a:srgbClr val="242321"/>
              </a:solidFill>
              <a:latin typeface="+mn-lt"/>
            </a:rPr>
            <a:t>del </a:t>
          </a:r>
          <a:r>
            <a:rPr lang="it-IT" sz="1400" b="1" kern="1200" cap="none" dirty="0">
              <a:solidFill>
                <a:srgbClr val="242321"/>
              </a:solidFill>
              <a:latin typeface="+mn-lt"/>
            </a:rPr>
            <a:t>26 marzo</a:t>
          </a:r>
          <a:endParaRPr lang="en-US" sz="1400" kern="1200" cap="none" dirty="0">
            <a:solidFill>
              <a:srgbClr val="242321"/>
            </a:solidFill>
            <a:latin typeface="+mn-lt"/>
          </a:endParaRPr>
        </a:p>
      </dsp:txBody>
      <dsp:txXfrm>
        <a:off x="7125840" y="467047"/>
        <a:ext cx="2417815" cy="1692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2CD48-9075-C048-B0E5-444FA4BC5F94}">
      <dsp:nvSpPr>
        <dsp:cNvPr id="0" name=""/>
        <dsp:cNvSpPr/>
      </dsp:nvSpPr>
      <dsp:spPr>
        <a:xfrm>
          <a:off x="7866" y="243879"/>
          <a:ext cx="2426954" cy="21387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0" i="0" u="none" kern="1200" cap="none" dirty="0">
              <a:solidFill>
                <a:srgbClr val="242321"/>
              </a:solidFill>
            </a:rPr>
            <a:t>Chiedi via mail il nullaosta alla Segreteria del corso a cui appartiene l’insegnamento che vuoi seguire</a:t>
          </a:r>
          <a:endParaRPr lang="en-US" sz="1400" kern="1200" cap="none" dirty="0">
            <a:solidFill>
              <a:srgbClr val="242321"/>
            </a:solidFill>
          </a:endParaRPr>
        </a:p>
      </dsp:txBody>
      <dsp:txXfrm>
        <a:off x="70508" y="306521"/>
        <a:ext cx="2301670" cy="2013469"/>
      </dsp:txXfrm>
    </dsp:sp>
    <dsp:sp modelId="{11484A95-2291-964E-99FF-5B6EE000E419}">
      <dsp:nvSpPr>
        <dsp:cNvPr id="0" name=""/>
        <dsp:cNvSpPr/>
      </dsp:nvSpPr>
      <dsp:spPr>
        <a:xfrm>
          <a:off x="2677516" y="1012313"/>
          <a:ext cx="514514" cy="6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rgbClr val="323D18"/>
            </a:solidFill>
          </a:endParaRPr>
        </a:p>
      </dsp:txBody>
      <dsp:txXfrm>
        <a:off x="2677516" y="1132690"/>
        <a:ext cx="360160" cy="361130"/>
      </dsp:txXfrm>
    </dsp:sp>
    <dsp:sp modelId="{4F82E125-1567-F543-B57F-8CB97D4CCD5E}">
      <dsp:nvSpPr>
        <dsp:cNvPr id="0" name=""/>
        <dsp:cNvSpPr/>
      </dsp:nvSpPr>
      <dsp:spPr>
        <a:xfrm>
          <a:off x="3405602" y="243879"/>
          <a:ext cx="2793546" cy="21387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0" i="0" u="none" kern="1200" cap="none" dirty="0">
              <a:solidFill>
                <a:srgbClr val="242321"/>
              </a:solidFill>
            </a:rPr>
            <a:t>Inoltra la richiesta a </a:t>
          </a:r>
          <a:r>
            <a:rPr lang="it-IT" sz="1400" b="0" i="0" u="none" kern="1200" cap="none" dirty="0">
              <a:solidFill>
                <a:schemeClr val="bg2">
                  <a:lumMod val="40000"/>
                  <a:lumOff val="6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didatticasociale.svic@unibo.it</a:t>
          </a:r>
          <a:endParaRPr lang="it-IT" sz="1400" b="0" i="0" u="none" kern="1200" cap="none" dirty="0">
            <a:solidFill>
              <a:schemeClr val="bg2">
                <a:lumMod val="40000"/>
                <a:lumOff val="60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0" i="0" u="none" kern="1200" cap="none" dirty="0">
              <a:solidFill>
                <a:srgbClr val="242321"/>
              </a:solidFill>
            </a:rPr>
            <a:t>che ti fornirà le istruzioni per procedere</a:t>
          </a:r>
          <a:endParaRPr lang="en-US" sz="1400" kern="1200" cap="none" dirty="0">
            <a:solidFill>
              <a:srgbClr val="242321"/>
            </a:solidFill>
          </a:endParaRPr>
        </a:p>
      </dsp:txBody>
      <dsp:txXfrm>
        <a:off x="3468244" y="306521"/>
        <a:ext cx="2668262" cy="2013469"/>
      </dsp:txXfrm>
    </dsp:sp>
    <dsp:sp modelId="{8A3FAE97-C071-334B-A31B-61BE7F20BB8A}">
      <dsp:nvSpPr>
        <dsp:cNvPr id="0" name=""/>
        <dsp:cNvSpPr/>
      </dsp:nvSpPr>
      <dsp:spPr>
        <a:xfrm>
          <a:off x="6441844" y="1012313"/>
          <a:ext cx="514514" cy="6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rgbClr val="323D18"/>
            </a:solidFill>
          </a:endParaRPr>
        </a:p>
      </dsp:txBody>
      <dsp:txXfrm>
        <a:off x="6441844" y="1132690"/>
        <a:ext cx="360160" cy="361130"/>
      </dsp:txXfrm>
    </dsp:sp>
    <dsp:sp modelId="{B20F1DCF-6594-1D47-AB71-F0C5B53C5E78}">
      <dsp:nvSpPr>
        <dsp:cNvPr id="0" name=""/>
        <dsp:cNvSpPr/>
      </dsp:nvSpPr>
      <dsp:spPr>
        <a:xfrm>
          <a:off x="7169930" y="243879"/>
          <a:ext cx="2426954" cy="21387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0" i="0" u="none" kern="1200" cap="none" dirty="0">
              <a:solidFill>
                <a:srgbClr val="242321"/>
              </a:solidFill>
            </a:rPr>
            <a:t>Presenta tramite cartaceo la richiesta di inserimento degli esami esterni al Consiglio di Corso</a:t>
          </a:r>
          <a:endParaRPr lang="en-US" sz="1400" kern="1200" cap="none" dirty="0">
            <a:solidFill>
              <a:srgbClr val="242321"/>
            </a:solidFill>
          </a:endParaRPr>
        </a:p>
      </dsp:txBody>
      <dsp:txXfrm>
        <a:off x="7232572" y="306521"/>
        <a:ext cx="2301670" cy="2013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2/17/21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6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8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2/17/21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2/17/21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8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2/17/21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2/17/21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19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2/17/21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1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0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2/17/21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2/17/21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51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rsi.unibo.it/laurea/SviluppoCooperazioneInternazionale/compilare-il-piano-di-stud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si.unibo.it/laurea/SviluppoCooperazioneInternazionale/prova-finale-laurea-requisiti-e-scadenz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C578DF-CDA3-6F49-AC41-990AF4C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39179"/>
            <a:ext cx="5339956" cy="2524847"/>
          </a:xfrm>
        </p:spPr>
        <p:txBody>
          <a:bodyPr anchor="b">
            <a:normAutofit fontScale="90000"/>
          </a:bodyPr>
          <a:lstStyle/>
          <a:p>
            <a:r>
              <a:rPr lang="it-IT" sz="4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FAQ piano di studio e sessioni di laurea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7" name="Immagine 26" descr="Immagine che contiene persona, tavolo, interni, sedendo&#10;&#10;Descrizione generata automaticamente">
            <a:extLst>
              <a:ext uri="{FF2B5EF4-FFF2-40B4-BE49-F238E27FC236}">
                <a16:creationId xmlns:a16="http://schemas.microsoft.com/office/drawing/2014/main" id="{A430AFC5-BB2C-F648-B870-F39F250B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1" r="20981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9FCDB7-724F-4246-9F04-53841B37C876}"/>
              </a:ext>
            </a:extLst>
          </p:cNvPr>
          <p:cNvSpPr txBox="1"/>
          <p:nvPr/>
        </p:nvSpPr>
        <p:spPr>
          <a:xfrm>
            <a:off x="4818015" y="6003205"/>
            <a:ext cx="689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Corso di Laurea in Sviluppo e Cooperazione Internazionale </a:t>
            </a:r>
          </a:p>
        </p:txBody>
      </p:sp>
    </p:spTree>
    <p:extLst>
      <p:ext uri="{BB962C8B-B14F-4D97-AF65-F5344CB8AC3E}">
        <p14:creationId xmlns:p14="http://schemas.microsoft.com/office/powerpoint/2010/main" val="347321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BE7CB-7AB2-3B45-9ED2-6A0E397C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90" y="606653"/>
            <a:ext cx="9756112" cy="1046868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323D18"/>
                </a:solidFill>
              </a:rPr>
              <a:t>Come </a:t>
            </a:r>
            <a:r>
              <a:rPr lang="en-US" sz="2800" dirty="0" err="1">
                <a:solidFill>
                  <a:srgbClr val="323D18"/>
                </a:solidFill>
              </a:rPr>
              <a:t>inserisco</a:t>
            </a:r>
            <a:r>
              <a:rPr lang="en-US" sz="2800" dirty="0">
                <a:solidFill>
                  <a:srgbClr val="323D18"/>
                </a:solidFill>
              </a:rPr>
              <a:t> </a:t>
            </a:r>
            <a:r>
              <a:rPr lang="en-US" sz="2800" dirty="0" err="1">
                <a:solidFill>
                  <a:srgbClr val="323D18"/>
                </a:solidFill>
              </a:rPr>
              <a:t>tra</a:t>
            </a:r>
            <a:r>
              <a:rPr lang="en-US" sz="2800" dirty="0">
                <a:solidFill>
                  <a:srgbClr val="323D18"/>
                </a:solidFill>
              </a:rPr>
              <a:t> </a:t>
            </a:r>
            <a:r>
              <a:rPr lang="en-US" sz="2800" dirty="0" err="1">
                <a:solidFill>
                  <a:srgbClr val="323D18"/>
                </a:solidFill>
              </a:rPr>
              <a:t>i</a:t>
            </a:r>
            <a:r>
              <a:rPr lang="en-US" sz="2800" dirty="0">
                <a:solidFill>
                  <a:srgbClr val="323D18"/>
                </a:solidFill>
              </a:rPr>
              <a:t> 20-30 CFU </a:t>
            </a:r>
            <a:r>
              <a:rPr lang="en-US" sz="2800" dirty="0" err="1">
                <a:solidFill>
                  <a:srgbClr val="323D18"/>
                </a:solidFill>
              </a:rPr>
              <a:t>liberi</a:t>
            </a:r>
            <a:r>
              <a:rPr lang="en-US" sz="2800" dirty="0">
                <a:solidFill>
                  <a:srgbClr val="323D18"/>
                </a:solidFill>
              </a:rPr>
              <a:t> un </a:t>
            </a:r>
            <a:r>
              <a:rPr lang="en-US" sz="2800" dirty="0" err="1">
                <a:solidFill>
                  <a:srgbClr val="323D18"/>
                </a:solidFill>
              </a:rPr>
              <a:t>insegnamento</a:t>
            </a:r>
            <a:r>
              <a:rPr lang="en-US" sz="2800" dirty="0">
                <a:solidFill>
                  <a:srgbClr val="323D18"/>
                </a:solidFill>
              </a:rPr>
              <a:t> da un </a:t>
            </a:r>
            <a:r>
              <a:rPr lang="en-US" sz="2800" dirty="0" err="1">
                <a:solidFill>
                  <a:srgbClr val="323D18"/>
                </a:solidFill>
              </a:rPr>
              <a:t>altro</a:t>
            </a:r>
            <a:r>
              <a:rPr lang="en-US" sz="2800" dirty="0">
                <a:solidFill>
                  <a:srgbClr val="323D18"/>
                </a:solidFill>
              </a:rPr>
              <a:t> </a:t>
            </a:r>
            <a:r>
              <a:rPr lang="en-US" sz="2800" dirty="0" err="1">
                <a:solidFill>
                  <a:srgbClr val="323D18"/>
                </a:solidFill>
              </a:rPr>
              <a:t>dipartimento</a:t>
            </a:r>
            <a:r>
              <a:rPr lang="en-US" sz="2800" dirty="0">
                <a:solidFill>
                  <a:srgbClr val="323D18"/>
                </a:solidFill>
              </a:rPr>
              <a:t>?</a:t>
            </a:r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E371354C-7321-3145-85B1-845F495CA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754237"/>
              </p:ext>
            </p:extLst>
          </p:nvPr>
        </p:nvGraphicFramePr>
        <p:xfrm>
          <a:off x="1369150" y="2630230"/>
          <a:ext cx="9604752" cy="262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28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EBE7CB-7AB2-3B45-9ED2-6A0E397C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90" y="360265"/>
            <a:ext cx="9756112" cy="1046868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Come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inserisco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tra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20-30 CFU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liberi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un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insegnamento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da un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altro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dipartimento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29" name="Segnaposto contenuto 2">
            <a:extLst>
              <a:ext uri="{FF2B5EF4-FFF2-40B4-BE49-F238E27FC236}">
                <a16:creationId xmlns:a16="http://schemas.microsoft.com/office/drawing/2014/main" id="{69E69852-D18F-4FCE-9DF8-364D51992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170835"/>
              </p:ext>
            </p:extLst>
          </p:nvPr>
        </p:nvGraphicFramePr>
        <p:xfrm>
          <a:off x="1293470" y="2713357"/>
          <a:ext cx="9604752" cy="262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B55C33-F3E0-C044-A70C-7430FC738123}"/>
              </a:ext>
            </a:extLst>
          </p:cNvPr>
          <p:cNvSpPr txBox="1"/>
          <p:nvPr/>
        </p:nvSpPr>
        <p:spPr>
          <a:xfrm>
            <a:off x="512464" y="5389359"/>
            <a:ext cx="1116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D2C29"/>
                </a:solidFill>
              </a:rPr>
              <a:t>I</a:t>
            </a:r>
            <a:r>
              <a:rPr lang="it-IT" sz="1600" dirty="0">
                <a:solidFill>
                  <a:srgbClr val="2D2C29"/>
                </a:solidFill>
              </a:rPr>
              <a:t>nfine attendi l'approvazione e il conseguente caricamento del piano online da parte della Segreteria Studenti.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0ED54F-783E-6545-B374-F90FEF7AAB6D}"/>
              </a:ext>
            </a:extLst>
          </p:cNvPr>
          <p:cNvSpPr txBox="1"/>
          <p:nvPr/>
        </p:nvSpPr>
        <p:spPr>
          <a:xfrm>
            <a:off x="2878667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154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C9466AA-C21A-4C23-8137-04C53295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9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7F2DAE4-2F3C-4594-A107-2435D1D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84496"/>
            <a:ext cx="4293360" cy="51814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BE69641-D02C-48F0-8852-5FE363D4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355238"/>
            <a:ext cx="4381339" cy="5510713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D4EFF6A-7C71-4EFA-B386-711A102C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98072"/>
            <a:ext cx="3994190" cy="4767880"/>
          </a:xfrm>
          <a:custGeom>
            <a:avLst/>
            <a:gdLst>
              <a:gd name="connsiteX0" fmla="*/ 1057511 w 3702048"/>
              <a:gd name="connsiteY0" fmla="*/ 1243 h 4710667"/>
              <a:gd name="connsiteX1" fmla="*/ 2139959 w 3702048"/>
              <a:gd name="connsiteY1" fmla="*/ 324180 h 4710667"/>
              <a:gd name="connsiteX2" fmla="*/ 3407455 w 3702048"/>
              <a:gd name="connsiteY2" fmla="*/ 4118750 h 4710667"/>
              <a:gd name="connsiteX3" fmla="*/ 2754080 w 3702048"/>
              <a:gd name="connsiteY3" fmla="*/ 4690965 h 4710667"/>
              <a:gd name="connsiteX4" fmla="*/ 2711405 w 3702048"/>
              <a:gd name="connsiteY4" fmla="*/ 4710667 h 4710667"/>
              <a:gd name="connsiteX5" fmla="*/ 0 w 3702048"/>
              <a:gd name="connsiteY5" fmla="*/ 4710667 h 4710667"/>
              <a:gd name="connsiteX6" fmla="*/ 0 w 3702048"/>
              <a:gd name="connsiteY6" fmla="*/ 239601 h 4710667"/>
              <a:gd name="connsiteX7" fmla="*/ 72857 w 3702048"/>
              <a:gd name="connsiteY7" fmla="*/ 203063 h 4710667"/>
              <a:gd name="connsiteX8" fmla="*/ 1057511 w 3702048"/>
              <a:gd name="connsiteY8" fmla="*/ 1243 h 47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048" h="4710667">
                <a:moveTo>
                  <a:pt x="1057511" y="1243"/>
                </a:moveTo>
                <a:cubicBezTo>
                  <a:pt x="1413932" y="13473"/>
                  <a:pt x="1779927" y="116316"/>
                  <a:pt x="2139959" y="324180"/>
                </a:cubicBezTo>
                <a:cubicBezTo>
                  <a:pt x="3427605" y="1067603"/>
                  <a:pt x="4139931" y="2850064"/>
                  <a:pt x="3407455" y="4118750"/>
                </a:cubicBezTo>
                <a:cubicBezTo>
                  <a:pt x="3235777" y="4416105"/>
                  <a:pt x="3011128" y="4566048"/>
                  <a:pt x="2754080" y="4690965"/>
                </a:cubicBezTo>
                <a:lnTo>
                  <a:pt x="2711405" y="4710667"/>
                </a:lnTo>
                <a:lnTo>
                  <a:pt x="0" y="4710667"/>
                </a:lnTo>
                <a:lnTo>
                  <a:pt x="0" y="239601"/>
                </a:lnTo>
                <a:lnTo>
                  <a:pt x="72857" y="203063"/>
                </a:lnTo>
                <a:cubicBezTo>
                  <a:pt x="383165" y="61024"/>
                  <a:pt x="715942" y="-10476"/>
                  <a:pt x="1057511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4C19DC-E477-4A4D-81AC-7A8CD2E3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58D5A3F-DB59-492A-AAD4-DDB33C65E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CCD2426-E724-4490-8DAF-44913DC0A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0F4763F-257F-4661-BBBE-F60DBD259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8466B8-FA9F-41C1-9FC8-CE7F859F1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8CEEDC-820E-402C-ACC8-D657846AD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E9B0A7-7EDC-4112-97B6-52DAEEA5A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9593FC2-93D9-4849-B727-D3A46E4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7D68E5A-40AD-4DDB-ACD1-2CC982195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6D0196-667E-4411-97BF-A9706C75B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0511D2F-F66E-A44C-9889-AA452277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97" y="3601933"/>
            <a:ext cx="6905105" cy="1017321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chemeClr val="bg2">
                    <a:lumMod val="50000"/>
                  </a:schemeClr>
                </a:solidFill>
              </a:rPr>
              <a:t>Come mi iscrivo agli insegnamenti a numero limitato (es. lingue extra-europee)?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B83FD7-37DF-204A-84DE-5D136FFC9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4654828"/>
            <a:ext cx="6724021" cy="175508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it-IT" sz="1400" dirty="0">
                <a:solidFill>
                  <a:srgbClr val="323D18"/>
                </a:solidFill>
              </a:rPr>
              <a:t>Al momento della </a:t>
            </a:r>
            <a:r>
              <a:rPr lang="it-IT" sz="1400" dirty="0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compilazione del piano di studio online</a:t>
            </a:r>
            <a:r>
              <a:rPr lang="it-IT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400" dirty="0">
                <a:solidFill>
                  <a:srgbClr val="323D18"/>
                </a:solidFill>
              </a:rPr>
              <a:t>è sufficiente inserire l’insegnamento, scelto tra quelli mutuati. Il sistema automatizzato è in grado di accogliere solo il numero di studenti indicato, al raggiungimento della soglia non sarà più possibile inserire l’insegnamento in piano.</a:t>
            </a:r>
          </a:p>
        </p:txBody>
      </p:sp>
    </p:spTree>
    <p:extLst>
      <p:ext uri="{BB962C8B-B14F-4D97-AF65-F5344CB8AC3E}">
        <p14:creationId xmlns:p14="http://schemas.microsoft.com/office/powerpoint/2010/main" val="424977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5D03F5-13DF-4223-B022-EFC355282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37"/>
            <a:ext cx="4621133" cy="6867274"/>
          </a:xfrm>
          <a:custGeom>
            <a:avLst/>
            <a:gdLst>
              <a:gd name="connsiteX0" fmla="*/ 0 w 4621133"/>
              <a:gd name="connsiteY0" fmla="*/ 0 h 6867274"/>
              <a:gd name="connsiteX1" fmla="*/ 2280113 w 4621133"/>
              <a:gd name="connsiteY1" fmla="*/ 0 h 6867274"/>
              <a:gd name="connsiteX2" fmla="*/ 2280113 w 4621133"/>
              <a:gd name="connsiteY2" fmla="*/ 9274 h 6867274"/>
              <a:gd name="connsiteX3" fmla="*/ 2998110 w 4621133"/>
              <a:gd name="connsiteY3" fmla="*/ 9274 h 6867274"/>
              <a:gd name="connsiteX4" fmla="*/ 3020234 w 4621133"/>
              <a:gd name="connsiteY4" fmla="*/ 24271 h 6867274"/>
              <a:gd name="connsiteX5" fmla="*/ 4621133 w 4621133"/>
              <a:gd name="connsiteY5" fmla="*/ 3630930 h 6867274"/>
              <a:gd name="connsiteX6" fmla="*/ 2746783 w 4621133"/>
              <a:gd name="connsiteY6" fmla="*/ 6384088 h 6867274"/>
              <a:gd name="connsiteX7" fmla="*/ 2489065 w 4621133"/>
              <a:gd name="connsiteY7" fmla="*/ 6591890 h 6867274"/>
              <a:gd name="connsiteX8" fmla="*/ 2280113 w 4621133"/>
              <a:gd name="connsiteY8" fmla="*/ 6751659 h 6867274"/>
              <a:gd name="connsiteX9" fmla="*/ 2280113 w 4621133"/>
              <a:gd name="connsiteY9" fmla="*/ 6867274 h 6867274"/>
              <a:gd name="connsiteX10" fmla="*/ 2118379 w 4621133"/>
              <a:gd name="connsiteY10" fmla="*/ 6867274 h 6867274"/>
              <a:gd name="connsiteX11" fmla="*/ 1124711 w 4621133"/>
              <a:gd name="connsiteY11" fmla="*/ 6867274 h 6867274"/>
              <a:gd name="connsiteX12" fmla="*/ 0 w 4621133"/>
              <a:gd name="connsiteY12" fmla="*/ 6867274 h 686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1133" h="6867274">
                <a:moveTo>
                  <a:pt x="0" y="0"/>
                </a:moveTo>
                <a:lnTo>
                  <a:pt x="2280113" y="0"/>
                </a:lnTo>
                <a:lnTo>
                  <a:pt x="2280113" y="9274"/>
                </a:lnTo>
                <a:lnTo>
                  <a:pt x="2998110" y="9274"/>
                </a:lnTo>
                <a:lnTo>
                  <a:pt x="3020234" y="24271"/>
                </a:lnTo>
                <a:cubicBezTo>
                  <a:pt x="4047397" y="763915"/>
                  <a:pt x="4621133" y="2102466"/>
                  <a:pt x="4621133" y="3630930"/>
                </a:cubicBezTo>
                <a:cubicBezTo>
                  <a:pt x="4621133" y="4978405"/>
                  <a:pt x="3692408" y="5612113"/>
                  <a:pt x="2746783" y="6384088"/>
                </a:cubicBezTo>
                <a:cubicBezTo>
                  <a:pt x="2660682" y="6454380"/>
                  <a:pt x="2574974" y="6523953"/>
                  <a:pt x="2489065" y="6591890"/>
                </a:cubicBezTo>
                <a:lnTo>
                  <a:pt x="2280113" y="6751659"/>
                </a:lnTo>
                <a:lnTo>
                  <a:pt x="2280113" y="6867274"/>
                </a:lnTo>
                <a:lnTo>
                  <a:pt x="2118379" y="6867274"/>
                </a:lnTo>
                <a:lnTo>
                  <a:pt x="1124711" y="6867274"/>
                </a:lnTo>
                <a:lnTo>
                  <a:pt x="0" y="686727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AAC044-C448-7144-A4C2-0EE225D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7" y="1833229"/>
            <a:ext cx="3424015" cy="2934031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Cosa devo fare per laurearmi?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C31EA-5BDA-AC44-A3BE-1DFE576D1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360" y="232470"/>
            <a:ext cx="6724257" cy="6431566"/>
          </a:xfrm>
        </p:spPr>
        <p:txBody>
          <a:bodyPr anchor="ctr">
            <a:normAutofit fontScale="85000" lnSpcReduction="20000"/>
          </a:bodyPr>
          <a:lstStyle/>
          <a:p>
            <a:pPr marL="457200">
              <a:lnSpc>
                <a:spcPct val="130000"/>
              </a:lnSpc>
            </a:pPr>
            <a:r>
              <a:rPr lang="it-IT" b="1" dirty="0">
                <a:solidFill>
                  <a:srgbClr val="323D18"/>
                </a:solidFill>
              </a:rPr>
              <a:t>Puoi </a:t>
            </a:r>
            <a:r>
              <a:rPr lang="it-IT" b="1" dirty="0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presentare la domanda di laurea</a:t>
            </a:r>
            <a:r>
              <a:rPr lang="it-IT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it-IT" b="1" dirty="0">
                <a:solidFill>
                  <a:srgbClr val="323D18"/>
                </a:solidFill>
              </a:rPr>
              <a:t>tramite studenti online anche prima di aver terminato gli esami</a:t>
            </a:r>
            <a:r>
              <a:rPr lang="it-IT" dirty="0">
                <a:solidFill>
                  <a:srgbClr val="323D18"/>
                </a:solidFill>
              </a:rPr>
              <a:t>. </a:t>
            </a:r>
          </a:p>
          <a:p>
            <a:pPr marL="457200">
              <a:lnSpc>
                <a:spcPct val="130000"/>
              </a:lnSpc>
            </a:pPr>
            <a:r>
              <a:rPr lang="en-US" dirty="0">
                <a:solidFill>
                  <a:srgbClr val="323D18"/>
                </a:solidFill>
              </a:rPr>
              <a:t>Per </a:t>
            </a:r>
            <a:r>
              <a:rPr lang="en-US" dirty="0" err="1">
                <a:solidFill>
                  <a:srgbClr val="323D18"/>
                </a:solidFill>
              </a:rPr>
              <a:t>poterti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laureare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devi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soddisfare</a:t>
            </a:r>
            <a:r>
              <a:rPr lang="en-US" dirty="0">
                <a:solidFill>
                  <a:srgbClr val="323D18"/>
                </a:solidFill>
              </a:rPr>
              <a:t> per tempo </a:t>
            </a:r>
            <a:r>
              <a:rPr lang="en-US" dirty="0" err="1">
                <a:solidFill>
                  <a:srgbClr val="323D18"/>
                </a:solidFill>
              </a:rPr>
              <a:t>i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requisiti</a:t>
            </a:r>
            <a:r>
              <a:rPr lang="en-US" b="1" dirty="0">
                <a:solidFill>
                  <a:srgbClr val="323D18"/>
                </a:solidFill>
              </a:rPr>
              <a:t> di </a:t>
            </a:r>
            <a:r>
              <a:rPr lang="en-US" b="1" dirty="0" err="1">
                <a:solidFill>
                  <a:srgbClr val="323D18"/>
                </a:solidFill>
              </a:rPr>
              <a:t>ammissione</a:t>
            </a:r>
            <a:r>
              <a:rPr lang="en-US" dirty="0">
                <a:solidFill>
                  <a:srgbClr val="323D18"/>
                </a:solidFill>
              </a:rPr>
              <a:t>:</a:t>
            </a:r>
          </a:p>
          <a:p>
            <a:pPr marL="4572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23D18"/>
                </a:solidFill>
              </a:rPr>
              <a:t>Aver sostenuto e verbalizzato tutti gli esami previsti dal tuo piano di studi;</a:t>
            </a:r>
          </a:p>
          <a:p>
            <a:pPr marL="4572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23D18"/>
                </a:solidFill>
              </a:rPr>
              <a:t>Essere in regola con il pagamento delle tasse;</a:t>
            </a:r>
          </a:p>
          <a:p>
            <a:pPr marL="4572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23D18"/>
                </a:solidFill>
              </a:rPr>
              <a:t>Aver caricato la tesi in formato pdf su studenti online;</a:t>
            </a:r>
          </a:p>
          <a:p>
            <a:pPr marL="45720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23D18"/>
                </a:solidFill>
              </a:rPr>
              <a:t>Aver compilato il questionario </a:t>
            </a:r>
            <a:r>
              <a:rPr lang="it-IT" dirty="0" err="1">
                <a:solidFill>
                  <a:srgbClr val="323D18"/>
                </a:solidFill>
              </a:rPr>
              <a:t>almalaurea</a:t>
            </a:r>
            <a:r>
              <a:rPr lang="it-IT" dirty="0">
                <a:solidFill>
                  <a:srgbClr val="323D18"/>
                </a:solidFill>
              </a:rPr>
              <a:t> su studenti online.</a:t>
            </a:r>
          </a:p>
          <a:p>
            <a:pPr marL="457200">
              <a:lnSpc>
                <a:spcPct val="130000"/>
              </a:lnSpc>
            </a:pPr>
            <a:r>
              <a:rPr lang="en-US" dirty="0">
                <a:solidFill>
                  <a:srgbClr val="323D18"/>
                </a:solidFill>
              </a:rPr>
              <a:t>La</a:t>
            </a:r>
            <a:r>
              <a:rPr lang="en-US" b="1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tesi</a:t>
            </a:r>
            <a:r>
              <a:rPr lang="en-US" b="1" dirty="0">
                <a:solidFill>
                  <a:srgbClr val="323D18"/>
                </a:solidFill>
              </a:rPr>
              <a:t> non </a:t>
            </a:r>
            <a:r>
              <a:rPr lang="en-US" b="1" dirty="0" err="1">
                <a:solidFill>
                  <a:srgbClr val="323D18"/>
                </a:solidFill>
              </a:rPr>
              <a:t>si</a:t>
            </a:r>
            <a:r>
              <a:rPr lang="en-US" b="1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discute</a:t>
            </a:r>
            <a:r>
              <a:rPr lang="en-US" b="1" dirty="0">
                <a:solidFill>
                  <a:srgbClr val="323D18"/>
                </a:solidFill>
              </a:rPr>
              <a:t> </a:t>
            </a:r>
            <a:r>
              <a:rPr lang="en-US" dirty="0">
                <a:solidFill>
                  <a:srgbClr val="323D18"/>
                </a:solidFill>
              </a:rPr>
              <a:t>e </a:t>
            </a:r>
            <a:r>
              <a:rPr lang="en-US" dirty="0" err="1">
                <a:solidFill>
                  <a:srgbClr val="323D18"/>
                </a:solidFill>
              </a:rPr>
              <a:t>gli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studenti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b="1" dirty="0">
                <a:solidFill>
                  <a:srgbClr val="323D18"/>
                </a:solidFill>
              </a:rPr>
              <a:t>non </a:t>
            </a:r>
            <a:r>
              <a:rPr lang="en-US" b="1" dirty="0" err="1">
                <a:solidFill>
                  <a:srgbClr val="323D18"/>
                </a:solidFill>
              </a:rPr>
              <a:t>partecipano</a:t>
            </a:r>
            <a:r>
              <a:rPr lang="en-US" b="1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alla</a:t>
            </a:r>
            <a:r>
              <a:rPr lang="en-US" b="1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seduta</a:t>
            </a:r>
            <a:r>
              <a:rPr lang="en-US" b="1" dirty="0">
                <a:solidFill>
                  <a:srgbClr val="323D18"/>
                </a:solidFill>
              </a:rPr>
              <a:t> di </a:t>
            </a:r>
            <a:r>
              <a:rPr lang="en-US" b="1" dirty="0" err="1">
                <a:solidFill>
                  <a:srgbClr val="323D18"/>
                </a:solidFill>
              </a:rPr>
              <a:t>laurea</a:t>
            </a:r>
            <a:r>
              <a:rPr lang="en-US" b="1" dirty="0">
                <a:solidFill>
                  <a:srgbClr val="323D18"/>
                </a:solidFill>
              </a:rPr>
              <a:t>. </a:t>
            </a:r>
          </a:p>
          <a:p>
            <a:pPr marL="457200">
              <a:lnSpc>
                <a:spcPct val="130000"/>
              </a:lnSpc>
            </a:pPr>
            <a:r>
              <a:rPr lang="en-US" dirty="0">
                <a:solidFill>
                  <a:srgbClr val="323D18"/>
                </a:solidFill>
              </a:rPr>
              <a:t>Il</a:t>
            </a:r>
            <a:r>
              <a:rPr lang="en-US" b="1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candidato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può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scegliere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qualsiasi</a:t>
            </a:r>
            <a:r>
              <a:rPr lang="en-US" b="1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docente</a:t>
            </a:r>
            <a:r>
              <a:rPr lang="en-US" b="1" dirty="0">
                <a:solidFill>
                  <a:srgbClr val="323D18"/>
                </a:solidFill>
              </a:rPr>
              <a:t> come </a:t>
            </a:r>
            <a:r>
              <a:rPr lang="en-US" b="1" dirty="0" err="1">
                <a:solidFill>
                  <a:srgbClr val="323D18"/>
                </a:solidFill>
              </a:rPr>
              <a:t>relatore</a:t>
            </a:r>
            <a:r>
              <a:rPr lang="en-US" b="1" dirty="0">
                <a:solidFill>
                  <a:srgbClr val="323D18"/>
                </a:solidFill>
              </a:rPr>
              <a:t>, </a:t>
            </a:r>
            <a:r>
              <a:rPr lang="en-US" dirty="0" err="1">
                <a:solidFill>
                  <a:srgbClr val="323D18"/>
                </a:solidFill>
              </a:rPr>
              <a:t>purchè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abbia</a:t>
            </a:r>
            <a:r>
              <a:rPr lang="en-US" dirty="0">
                <a:solidFill>
                  <a:srgbClr val="323D18"/>
                </a:solidFill>
              </a:rPr>
              <a:t> un </a:t>
            </a:r>
            <a:r>
              <a:rPr lang="en-US" dirty="0" err="1">
                <a:solidFill>
                  <a:srgbClr val="323D18"/>
                </a:solidFill>
              </a:rPr>
              <a:t>insegnamento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attivo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presso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l’ateneo</a:t>
            </a:r>
            <a:r>
              <a:rPr lang="en-US" dirty="0">
                <a:solidFill>
                  <a:srgbClr val="323D18"/>
                </a:solidFill>
              </a:rPr>
              <a:t>.</a:t>
            </a:r>
          </a:p>
          <a:p>
            <a:pPr marL="457200">
              <a:lnSpc>
                <a:spcPct val="130000"/>
              </a:lnSpc>
            </a:pPr>
            <a:r>
              <a:rPr lang="en-US" dirty="0">
                <a:solidFill>
                  <a:srgbClr val="323D18"/>
                </a:solidFill>
              </a:rPr>
              <a:t>Le </a:t>
            </a:r>
            <a:r>
              <a:rPr lang="en-US" b="1" dirty="0" err="1">
                <a:solidFill>
                  <a:srgbClr val="323D18"/>
                </a:solidFill>
              </a:rPr>
              <a:t>scadenze</a:t>
            </a:r>
            <a:r>
              <a:rPr lang="en-US" dirty="0">
                <a:solidFill>
                  <a:srgbClr val="323D18"/>
                </a:solidFill>
              </a:rPr>
              <a:t> per le </a:t>
            </a:r>
            <a:r>
              <a:rPr lang="en-US" b="1" dirty="0" err="1">
                <a:solidFill>
                  <a:srgbClr val="323D18"/>
                </a:solidFill>
              </a:rPr>
              <a:t>prossime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b="1" dirty="0" err="1">
                <a:solidFill>
                  <a:srgbClr val="323D18"/>
                </a:solidFill>
              </a:rPr>
              <a:t>sedute</a:t>
            </a:r>
            <a:r>
              <a:rPr lang="en-US" dirty="0">
                <a:solidFill>
                  <a:srgbClr val="323D18"/>
                </a:solidFill>
              </a:rPr>
              <a:t> (</a:t>
            </a:r>
            <a:r>
              <a:rPr lang="en-US" dirty="0" err="1">
                <a:solidFill>
                  <a:srgbClr val="323D18"/>
                </a:solidFill>
              </a:rPr>
              <a:t>a.a.</a:t>
            </a:r>
            <a:r>
              <a:rPr lang="en-US" dirty="0">
                <a:solidFill>
                  <a:srgbClr val="323D18"/>
                </a:solidFill>
              </a:rPr>
              <a:t> 2020/21) </a:t>
            </a:r>
            <a:r>
              <a:rPr lang="en-US" dirty="0" err="1">
                <a:solidFill>
                  <a:srgbClr val="323D18"/>
                </a:solidFill>
              </a:rPr>
              <a:t>saranno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pubblicate</a:t>
            </a:r>
            <a:r>
              <a:rPr lang="en-US" dirty="0">
                <a:solidFill>
                  <a:srgbClr val="323D18"/>
                </a:solidFill>
              </a:rPr>
              <a:t> a breve, </a:t>
            </a:r>
            <a:r>
              <a:rPr lang="en-US" dirty="0" err="1">
                <a:solidFill>
                  <a:srgbClr val="323D18"/>
                </a:solidFill>
              </a:rPr>
              <a:t>intanto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si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può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consultare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quelle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dello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scorso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a.a.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rgbClr val="323D18"/>
                </a:solidFill>
              </a:rPr>
              <a:t>per </a:t>
            </a:r>
            <a:r>
              <a:rPr lang="en-US" dirty="0" err="1">
                <a:solidFill>
                  <a:srgbClr val="323D18"/>
                </a:solidFill>
              </a:rPr>
              <a:t>farsi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un’idea</a:t>
            </a:r>
            <a:r>
              <a:rPr lang="en-US" dirty="0">
                <a:solidFill>
                  <a:srgbClr val="323D18"/>
                </a:solidFill>
              </a:rPr>
              <a:t> </a:t>
            </a:r>
            <a:r>
              <a:rPr lang="en-US" dirty="0" err="1">
                <a:solidFill>
                  <a:srgbClr val="323D18"/>
                </a:solidFill>
              </a:rPr>
              <a:t>sulle</a:t>
            </a:r>
            <a:r>
              <a:rPr lang="en-US" dirty="0">
                <a:solidFill>
                  <a:srgbClr val="323D18"/>
                </a:solidFill>
              </a:rPr>
              <a:t> date.</a:t>
            </a:r>
          </a:p>
          <a:p>
            <a:pPr>
              <a:lnSpc>
                <a:spcPct val="130000"/>
              </a:lnSpc>
            </a:pP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211413712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Personalizzati 2">
      <a:dk1>
        <a:srgbClr val="000000"/>
      </a:dk1>
      <a:lt1>
        <a:srgbClr val="FFFFFF"/>
      </a:lt1>
      <a:dk2>
        <a:srgbClr val="B3C97B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356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Meiryo</vt:lpstr>
      <vt:lpstr>Arial</vt:lpstr>
      <vt:lpstr>Corbel</vt:lpstr>
      <vt:lpstr>SketchLinesVTI</vt:lpstr>
      <vt:lpstr>FAQ piano di studio e sessioni di laurea</vt:lpstr>
      <vt:lpstr>Come inserisco tra i 20-30 CFU liberi un insegnamento da un altro dipartimento?</vt:lpstr>
      <vt:lpstr>Come inserisco tra i 20-30 CFU liberi un insegnamento da un altro dipartimento?</vt:lpstr>
      <vt:lpstr>Come mi iscrivo agli insegnamenti a numero limitato (es. lingue extra-europee)?</vt:lpstr>
      <vt:lpstr>Cosa devo fare per laurearmi?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tutor risponde</dc:title>
  <dc:creator>virginia.pignata@tiscali.it</dc:creator>
  <cp:lastModifiedBy>virginia.pignata@tiscali.it</cp:lastModifiedBy>
  <cp:revision>10</cp:revision>
  <dcterms:created xsi:type="dcterms:W3CDTF">2020-09-21T18:43:47Z</dcterms:created>
  <dcterms:modified xsi:type="dcterms:W3CDTF">2021-02-17T17:34:11Z</dcterms:modified>
</cp:coreProperties>
</file>